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5" r:id="rId4"/>
    <p:sldId id="258" r:id="rId5"/>
    <p:sldId id="259" r:id="rId6"/>
    <p:sldId id="260" r:id="rId7"/>
    <p:sldId id="261" r:id="rId8"/>
    <p:sldId id="264"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38"/>
  </p:normalViewPr>
  <p:slideViewPr>
    <p:cSldViewPr snapToGrid="0">
      <p:cViewPr varScale="1">
        <p:scale>
          <a:sx n="150" d="100"/>
          <a:sy n="150" d="100"/>
        </p:scale>
        <p:origin x="228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5/26/2025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5/26/2025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5/26/2025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5/26/2025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5/26/2025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5/26/2025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5/26/2025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5/26/2025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5/26/2025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5/26/2025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5/26/2025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5/26/2025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flickr.com/photos/adrianpua/4782929636/" TargetMode="External"/><Relationship Id="rId5" Type="http://schemas.openxmlformats.org/officeDocument/2006/relationships/image" Target="../media/image2.jpe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hyperlink" Target="http://www.ufcstats.com/statistics/fighters?char=%7b%7d&amp;page=all" TargetMode="External"/><Relationship Id="rId5" Type="http://schemas.openxmlformats.org/officeDocument/2006/relationships/hyperlink" Target="https://console.sportradar.com/" TargetMode="Externa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5">
            <a:alphaModFix amt="6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7">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8">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6"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pic>
        <p:nvPicPr>
          <p:cNvPr id="37" name="Audio 36">
            <a:hlinkClick r:id="" action="ppaction://media"/>
            <a:extLst>
              <a:ext uri="{FF2B5EF4-FFF2-40B4-BE49-F238E27FC236}">
                <a16:creationId xmlns:a16="http://schemas.microsoft.com/office/drawing/2014/main" id="{7ADEA202-5DAE-6E1E-3199-60B64AAA94B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2541515"/>
      </p:ext>
    </p:extLst>
  </p:cSld>
  <p:clrMapOvr>
    <a:masterClrMapping/>
  </p:clrMapOvr>
  <mc:AlternateContent xmlns:mc="http://schemas.openxmlformats.org/markup-compatibility/2006">
    <mc:Choice xmlns:p14="http://schemas.microsoft.com/office/powerpoint/2010/main" Requires="p14">
      <p:transition spd="slow" p14:dur="2000" advTm="61801"/>
    </mc:Choice>
    <mc:Fallback>
      <p:transition spd="slow" advTm="61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men standing on a stage&#10;&#10;AI-generated content may be incorrect.">
            <a:extLst>
              <a:ext uri="{FF2B5EF4-FFF2-40B4-BE49-F238E27FC236}">
                <a16:creationId xmlns:a16="http://schemas.microsoft.com/office/drawing/2014/main" id="{0DE0E2D1-A370-AC13-51D1-D5A8D6FB0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1700" y="3657600"/>
            <a:ext cx="2400300" cy="3200400"/>
          </a:xfrm>
          <a:prstGeom prst="rect">
            <a:avLst/>
          </a:prstGeom>
        </p:spPr>
      </p:pic>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866901"/>
            <a:ext cx="10895106" cy="2951734"/>
          </a:xfrm>
        </p:spPr>
        <p:txBody>
          <a:bodyPr>
            <a:normAutofit fontScale="92500"/>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105902" cy="646331"/>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pic>
        <p:nvPicPr>
          <p:cNvPr id="103" name="Audio 102">
            <a:hlinkClick r:id="" action="ppaction://media"/>
            <a:extLst>
              <a:ext uri="{FF2B5EF4-FFF2-40B4-BE49-F238E27FC236}">
                <a16:creationId xmlns:a16="http://schemas.microsoft.com/office/drawing/2014/main" id="{736F7B9A-36A9-9848-07A0-566F8B70C4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7904523"/>
      </p:ext>
    </p:extLst>
  </p:cSld>
  <p:clrMapOvr>
    <a:masterClrMapping/>
  </p:clrMapOvr>
  <mc:AlternateContent xmlns:mc="http://schemas.openxmlformats.org/markup-compatibility/2006">
    <mc:Choice xmlns:p14="http://schemas.microsoft.com/office/powerpoint/2010/main" Requires="p14">
      <p:transition spd="slow" p14:dur="2000" advTm="49731"/>
    </mc:Choice>
    <mc:Fallback>
      <p:transition spd="slow" advTm="4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039" name="Group 1038">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040" name="Picture 1039">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041" name="Picture 1040">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5102B25-AD4A-DBD1-0A6A-FE91E76ED6C5}"/>
              </a:ext>
            </a:extLst>
          </p:cNvPr>
          <p:cNvSpPr>
            <a:spLocks noGrp="1"/>
          </p:cNvSpPr>
          <p:nvPr>
            <p:ph type="title"/>
          </p:nvPr>
        </p:nvSpPr>
        <p:spPr>
          <a:xfrm>
            <a:off x="5638800" y="586992"/>
            <a:ext cx="5867400" cy="1664573"/>
          </a:xfrm>
        </p:spPr>
        <p:txBody>
          <a:bodyPr>
            <a:normAutofit/>
          </a:bodyPr>
          <a:lstStyle/>
          <a:p>
            <a:r>
              <a:rPr lang="en-US" dirty="0"/>
              <a:t>Why predictions are useful</a:t>
            </a:r>
            <a:endParaRPr lang="en-ZA" dirty="0"/>
          </a:p>
        </p:txBody>
      </p:sp>
      <p:pic>
        <p:nvPicPr>
          <p:cNvPr id="1030" name="Picture 6">
            <a:extLst>
              <a:ext uri="{FF2B5EF4-FFF2-40B4-BE49-F238E27FC236}">
                <a16:creationId xmlns:a16="http://schemas.microsoft.com/office/drawing/2014/main" id="{8D9132AA-3AA9-3A6B-5C01-5930CFED9BA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82007" y="613741"/>
            <a:ext cx="4573489" cy="57168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5B37A24-C013-5050-3D9D-E39764928EF4}"/>
              </a:ext>
            </a:extLst>
          </p:cNvPr>
          <p:cNvSpPr>
            <a:spLocks noGrp="1"/>
          </p:cNvSpPr>
          <p:nvPr>
            <p:ph idx="1"/>
          </p:nvPr>
        </p:nvSpPr>
        <p:spPr>
          <a:xfrm>
            <a:off x="5638860" y="2411653"/>
            <a:ext cx="5867022" cy="3928822"/>
          </a:xfrm>
        </p:spPr>
        <p:txBody>
          <a:bodyPr>
            <a:normAutofit/>
          </a:bodyPr>
          <a:lstStyle/>
          <a:p>
            <a:pPr>
              <a:lnSpc>
                <a:spcPct val="100000"/>
              </a:lnSpc>
            </a:pPr>
            <a:r>
              <a:rPr lang="en-US" sz="1700"/>
              <a:t>UFC and MMA betting has experienced a growth in recent years due to an increase in interest of combat sports.</a:t>
            </a:r>
          </a:p>
          <a:p>
            <a:pPr>
              <a:lnSpc>
                <a:spcPct val="100000"/>
              </a:lnSpc>
            </a:pPr>
            <a:r>
              <a:rPr lang="en-US" sz="1700"/>
              <a:t>In 2021 MMA global betting market was valued at $1.8 billion which is an increase compared to the market value of $1.4 billion in 2020.</a:t>
            </a:r>
          </a:p>
          <a:p>
            <a:pPr>
              <a:lnSpc>
                <a:spcPct val="100000"/>
              </a:lnSpc>
            </a:pPr>
            <a:r>
              <a:rPr lang="en-US" sz="1700"/>
              <a:t>The clear increase in interest of combat sports and betting on combat sports gives us a clear indication that it is a growing field.</a:t>
            </a:r>
          </a:p>
          <a:p>
            <a:pPr>
              <a:lnSpc>
                <a:spcPct val="100000"/>
              </a:lnSpc>
            </a:pPr>
            <a:r>
              <a:rPr lang="en-US" sz="1700"/>
              <a:t>Furthermore, with this increase in interests it can be assumed that people participating in sports betting would want reliable prediction software to further improve their chances of walking away with wins.</a:t>
            </a:r>
            <a:endParaRPr lang="en-ZA" sz="1700"/>
          </a:p>
        </p:txBody>
      </p:sp>
      <p:pic>
        <p:nvPicPr>
          <p:cNvPr id="41" name="Audio 40">
            <a:hlinkClick r:id="" action="ppaction://media"/>
            <a:extLst>
              <a:ext uri="{FF2B5EF4-FFF2-40B4-BE49-F238E27FC236}">
                <a16:creationId xmlns:a16="http://schemas.microsoft.com/office/drawing/2014/main" id="{F3363208-EE67-62E7-2E42-E45A67FF28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454816"/>
      </p:ext>
    </p:extLst>
  </p:cSld>
  <p:clrMapOvr>
    <a:masterClrMapping/>
  </p:clrMapOvr>
  <mc:AlternateContent xmlns:mc="http://schemas.openxmlformats.org/markup-compatibility/2006">
    <mc:Choice xmlns:p14="http://schemas.microsoft.com/office/powerpoint/2010/main" Requires="p14">
      <p:transition spd="slow" p14:dur="2000" advTm="50361"/>
    </mc:Choice>
    <mc:Fallback>
      <p:transition spd="slow" advTm="50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5"/>
              </a:rPr>
              <a:t>https://console.sportradar.com/</a:t>
            </a:r>
            <a:r>
              <a:rPr lang="en-US" dirty="0"/>
              <a:t>. And for fighters was scraping from </a:t>
            </a:r>
            <a:r>
              <a:rPr lang="en-US" dirty="0">
                <a:hlinkClick r:id="rId6"/>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pic>
        <p:nvPicPr>
          <p:cNvPr id="37" name="Audio 36">
            <a:hlinkClick r:id="" action="ppaction://media"/>
            <a:extLst>
              <a:ext uri="{FF2B5EF4-FFF2-40B4-BE49-F238E27FC236}">
                <a16:creationId xmlns:a16="http://schemas.microsoft.com/office/drawing/2014/main" id="{D7EE010E-4DA1-7064-1D1B-A7A8F354BD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31619721"/>
      </p:ext>
    </p:extLst>
  </p:cSld>
  <p:clrMapOvr>
    <a:masterClrMapping/>
  </p:clrMapOvr>
  <mc:AlternateContent xmlns:mc="http://schemas.openxmlformats.org/markup-compatibility/2006" xmlns:p14="http://schemas.microsoft.com/office/powerpoint/2010/main">
    <mc:Choice Requires="p14">
      <p:transition spd="slow" p14:dur="2000" advTm="73611"/>
    </mc:Choice>
    <mc:Fallback xmlns="">
      <p:transition spd="slow" advTm="7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7"/>
                </p:tgtEl>
              </p:cMediaNode>
            </p:audio>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pic>
        <p:nvPicPr>
          <p:cNvPr id="23" name="Audio 22">
            <a:hlinkClick r:id="" action="ppaction://media"/>
            <a:extLst>
              <a:ext uri="{FF2B5EF4-FFF2-40B4-BE49-F238E27FC236}">
                <a16:creationId xmlns:a16="http://schemas.microsoft.com/office/drawing/2014/main" id="{687B4452-8555-9428-FFA8-0BE547E59CCD}"/>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6377319"/>
      </p:ext>
    </p:extLst>
  </p:cSld>
  <p:clrMapOvr>
    <a:masterClrMapping/>
  </p:clrMapOvr>
  <mc:AlternateContent xmlns:mc="http://schemas.openxmlformats.org/markup-compatibility/2006" xmlns:p14="http://schemas.microsoft.com/office/powerpoint/2010/main">
    <mc:Choice Requires="p14">
      <p:transition spd="slow" p14:dur="2000" advTm="69246"/>
    </mc:Choice>
    <mc:Fallback xmlns="">
      <p:transition spd="slow" advTm="6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3"/>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4"/>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pic>
        <p:nvPicPr>
          <p:cNvPr id="14" name="Audio 13">
            <a:extLst>
              <a:ext uri="{FF2B5EF4-FFF2-40B4-BE49-F238E27FC236}">
                <a16:creationId xmlns:a16="http://schemas.microsoft.com/office/drawing/2014/main" id="{5369FC99-7D80-54B7-6693-5688C0CDE5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19747044"/>
      </p:ext>
    </p:extLst>
  </p:cSld>
  <p:clrMapOvr>
    <a:masterClrMapping/>
  </p:clrMapOvr>
  <mc:AlternateContent xmlns:mc="http://schemas.openxmlformats.org/markup-compatibility/2006" xmlns:p14="http://schemas.microsoft.com/office/powerpoint/2010/main">
    <mc:Choice Requires="p14">
      <p:transition spd="slow" p14:dur="2000" advTm="76527"/>
    </mc:Choice>
    <mc:Fallback xmlns="">
      <p:transition spd="slow" advTm="76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5455"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4"/>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5"/>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pic>
        <p:nvPicPr>
          <p:cNvPr id="29" name="Audio 28">
            <a:extLst>
              <a:ext uri="{FF2B5EF4-FFF2-40B4-BE49-F238E27FC236}">
                <a16:creationId xmlns:a16="http://schemas.microsoft.com/office/drawing/2014/main" id="{61BED5A2-1B15-C865-903F-1CC225888F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1603574"/>
      </p:ext>
    </p:extLst>
  </p:cSld>
  <p:clrMapOvr>
    <a:masterClrMapping/>
  </p:clrMapOvr>
  <mc:AlternateContent xmlns:mc="http://schemas.openxmlformats.org/markup-compatibility/2006" xmlns:p14="http://schemas.microsoft.com/office/powerpoint/2010/main">
    <mc:Choice Requires="p14">
      <p:transition spd="slow" p14:dur="2000" advTm="75323"/>
    </mc:Choice>
    <mc:Fallback xmlns="">
      <p:transition spd="slow" advTm="7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2.7|22.3|18.6"/>
</p:tagLst>
</file>

<file path=ppt/tags/tag2.xml><?xml version="1.0" encoding="utf-8"?>
<p:tagLst xmlns:a="http://schemas.openxmlformats.org/drawingml/2006/main" xmlns:r="http://schemas.openxmlformats.org/officeDocument/2006/relationships" xmlns:p="http://schemas.openxmlformats.org/presentationml/2006/main">
  <p:tag name="TIMING" val="|1.3|6.5|7.9|9.1|17.2"/>
</p:tagLst>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434</TotalTime>
  <Words>781</Words>
  <Application>Microsoft Office PowerPoint</Application>
  <PresentationFormat>Widescreen</PresentationFormat>
  <Paragraphs>51</Paragraphs>
  <Slides>10</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Why predictions are useful</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UFC Fight Outcomes with Machine Learning</dc:title>
  <dc:creator>For Ben</dc:creator>
  <cp:lastModifiedBy>Amaz Salman</cp:lastModifiedBy>
  <cp:revision>8</cp:revision>
  <dcterms:created xsi:type="dcterms:W3CDTF">2025-05-24T07:54:39Z</dcterms:created>
  <dcterms:modified xsi:type="dcterms:W3CDTF">2025-05-26T11:55:38Z</dcterms:modified>
</cp:coreProperties>
</file>